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0" r:id="rId3"/>
    <p:sldId id="261" r:id="rId4"/>
  </p:sldIdLst>
  <p:sldSz cx="7772400" cy="10058400"/>
  <p:notesSz cx="7772400" cy="10058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1D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2982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52119" y="9490582"/>
            <a:ext cx="5810250" cy="115416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865"/>
              </a:lnSpc>
            </a:pPr>
            <a:r>
              <a:rPr spc="-5" dirty="0"/>
              <a:t>“Este</a:t>
            </a:r>
            <a:r>
              <a:rPr spc="5" dirty="0"/>
              <a:t> </a:t>
            </a:r>
            <a:r>
              <a:rPr dirty="0"/>
              <a:t>programa</a:t>
            </a:r>
            <a:r>
              <a:rPr spc="10" dirty="0"/>
              <a:t> </a:t>
            </a:r>
            <a:r>
              <a:rPr spc="-5" dirty="0"/>
              <a:t>es</a:t>
            </a:r>
            <a:r>
              <a:rPr spc="5" dirty="0"/>
              <a:t> </a:t>
            </a:r>
            <a:r>
              <a:rPr spc="-5" dirty="0"/>
              <a:t>público,</a:t>
            </a:r>
            <a:r>
              <a:rPr spc="15" dirty="0"/>
              <a:t> </a:t>
            </a:r>
            <a:r>
              <a:rPr spc="-5" dirty="0"/>
              <a:t>ajeno</a:t>
            </a:r>
            <a:r>
              <a:rPr dirty="0"/>
              <a:t> a</a:t>
            </a:r>
            <a:r>
              <a:rPr spc="15" dirty="0"/>
              <a:t> </a:t>
            </a:r>
            <a:r>
              <a:rPr spc="-5" dirty="0"/>
              <a:t>cualquier</a:t>
            </a:r>
            <a:r>
              <a:rPr spc="5" dirty="0"/>
              <a:t> </a:t>
            </a:r>
            <a:r>
              <a:rPr spc="-5" dirty="0"/>
              <a:t>partido</a:t>
            </a:r>
            <a:r>
              <a:rPr spc="5" dirty="0"/>
              <a:t> </a:t>
            </a:r>
            <a:r>
              <a:rPr spc="-5" dirty="0"/>
              <a:t>político.</a:t>
            </a:r>
            <a:r>
              <a:rPr spc="15" dirty="0"/>
              <a:t> </a:t>
            </a:r>
            <a:r>
              <a:rPr spc="-5" dirty="0"/>
              <a:t>Queda</a:t>
            </a:r>
            <a:r>
              <a:rPr spc="5" dirty="0"/>
              <a:t> </a:t>
            </a:r>
            <a:r>
              <a:rPr spc="-5" dirty="0"/>
              <a:t>prohibido</a:t>
            </a:r>
            <a:r>
              <a:rPr spc="5" dirty="0"/>
              <a:t> </a:t>
            </a:r>
            <a:r>
              <a:rPr spc="-5" dirty="0"/>
              <a:t>el</a:t>
            </a:r>
            <a:r>
              <a:rPr spc="5" dirty="0"/>
              <a:t> </a:t>
            </a:r>
            <a:r>
              <a:rPr spc="-5" dirty="0"/>
              <a:t>uso</a:t>
            </a:r>
            <a:r>
              <a:rPr spc="15" dirty="0"/>
              <a:t> </a:t>
            </a:r>
            <a:r>
              <a:rPr spc="-5" dirty="0"/>
              <a:t>para</a:t>
            </a:r>
            <a:r>
              <a:rPr spc="5" dirty="0"/>
              <a:t> </a:t>
            </a:r>
            <a:r>
              <a:rPr spc="-5" dirty="0"/>
              <a:t>fines</a:t>
            </a:r>
            <a:r>
              <a:rPr spc="10" dirty="0"/>
              <a:t> </a:t>
            </a:r>
            <a:r>
              <a:rPr spc="-5" dirty="0"/>
              <a:t>distintos</a:t>
            </a:r>
            <a:r>
              <a:rPr spc="5" dirty="0"/>
              <a:t> </a:t>
            </a:r>
            <a:r>
              <a:rPr dirty="0"/>
              <a:t>a</a:t>
            </a:r>
            <a:r>
              <a:rPr spc="20" dirty="0"/>
              <a:t> </a:t>
            </a:r>
            <a:r>
              <a:rPr spc="-5" dirty="0"/>
              <a:t>los</a:t>
            </a:r>
            <a:r>
              <a:rPr spc="10" dirty="0"/>
              <a:t> </a:t>
            </a:r>
            <a:r>
              <a:rPr spc="-5" dirty="0"/>
              <a:t>establecidos</a:t>
            </a:r>
            <a:r>
              <a:rPr spc="5" dirty="0"/>
              <a:t> </a:t>
            </a:r>
            <a:r>
              <a:rPr spc="-5" dirty="0"/>
              <a:t>en</a:t>
            </a:r>
            <a:r>
              <a:rPr spc="10" dirty="0"/>
              <a:t> </a:t>
            </a:r>
            <a:r>
              <a:rPr spc="-5" dirty="0"/>
              <a:t>el</a:t>
            </a:r>
            <a:r>
              <a:rPr spc="15" dirty="0"/>
              <a:t> </a:t>
            </a:r>
            <a:r>
              <a:rPr spc="-5" dirty="0"/>
              <a:t>programa”.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675881" y="9481439"/>
            <a:ext cx="681354" cy="139700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955"/>
              </a:lnSpc>
            </a:pPr>
            <a:r>
              <a:rPr spc="-5" dirty="0"/>
              <a:t>Página</a:t>
            </a:r>
            <a:r>
              <a:rPr spc="-20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‹Nº›</a:t>
            </a:fld>
            <a:r>
              <a:rPr b="1" spc="-20" dirty="0">
                <a:latin typeface="Calibri"/>
                <a:cs typeface="Calibri"/>
              </a:rPr>
              <a:t> </a:t>
            </a:r>
            <a:r>
              <a:rPr spc="-5" dirty="0"/>
              <a:t>de</a:t>
            </a:r>
            <a:r>
              <a:rPr spc="-25" dirty="0"/>
              <a:t> </a:t>
            </a:r>
            <a:r>
              <a:rPr b="1" dirty="0">
                <a:latin typeface="Calibri"/>
                <a:cs typeface="Calibri"/>
              </a:rPr>
              <a:t>4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620" y="402336"/>
            <a:ext cx="6995160" cy="1609344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52119" y="9490582"/>
            <a:ext cx="5810250" cy="115416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865"/>
              </a:lnSpc>
            </a:pPr>
            <a:r>
              <a:rPr spc="-5" dirty="0"/>
              <a:t>“Este</a:t>
            </a:r>
            <a:r>
              <a:rPr spc="5" dirty="0"/>
              <a:t> </a:t>
            </a:r>
            <a:r>
              <a:rPr dirty="0"/>
              <a:t>programa</a:t>
            </a:r>
            <a:r>
              <a:rPr spc="10" dirty="0"/>
              <a:t> </a:t>
            </a:r>
            <a:r>
              <a:rPr spc="-5" dirty="0"/>
              <a:t>es</a:t>
            </a:r>
            <a:r>
              <a:rPr spc="5" dirty="0"/>
              <a:t> </a:t>
            </a:r>
            <a:r>
              <a:rPr spc="-5" dirty="0"/>
              <a:t>público,</a:t>
            </a:r>
            <a:r>
              <a:rPr spc="15" dirty="0"/>
              <a:t> </a:t>
            </a:r>
            <a:r>
              <a:rPr spc="-5" dirty="0"/>
              <a:t>ajeno</a:t>
            </a:r>
            <a:r>
              <a:rPr dirty="0"/>
              <a:t> a</a:t>
            </a:r>
            <a:r>
              <a:rPr spc="15" dirty="0"/>
              <a:t> </a:t>
            </a:r>
            <a:r>
              <a:rPr spc="-5" dirty="0"/>
              <a:t>cualquier</a:t>
            </a:r>
            <a:r>
              <a:rPr spc="5" dirty="0"/>
              <a:t> </a:t>
            </a:r>
            <a:r>
              <a:rPr spc="-5" dirty="0"/>
              <a:t>partido</a:t>
            </a:r>
            <a:r>
              <a:rPr spc="5" dirty="0"/>
              <a:t> </a:t>
            </a:r>
            <a:r>
              <a:rPr spc="-5" dirty="0"/>
              <a:t>político.</a:t>
            </a:r>
            <a:r>
              <a:rPr spc="15" dirty="0"/>
              <a:t> </a:t>
            </a:r>
            <a:r>
              <a:rPr spc="-5" dirty="0"/>
              <a:t>Queda</a:t>
            </a:r>
            <a:r>
              <a:rPr spc="5" dirty="0"/>
              <a:t> </a:t>
            </a:r>
            <a:r>
              <a:rPr spc="-5" dirty="0"/>
              <a:t>prohibido</a:t>
            </a:r>
            <a:r>
              <a:rPr spc="5" dirty="0"/>
              <a:t> </a:t>
            </a:r>
            <a:r>
              <a:rPr spc="-5" dirty="0"/>
              <a:t>el</a:t>
            </a:r>
            <a:r>
              <a:rPr spc="5" dirty="0"/>
              <a:t> </a:t>
            </a:r>
            <a:r>
              <a:rPr spc="-5" dirty="0"/>
              <a:t>uso</a:t>
            </a:r>
            <a:r>
              <a:rPr spc="15" dirty="0"/>
              <a:t> </a:t>
            </a:r>
            <a:r>
              <a:rPr spc="-5" dirty="0"/>
              <a:t>para</a:t>
            </a:r>
            <a:r>
              <a:rPr spc="5" dirty="0"/>
              <a:t> </a:t>
            </a:r>
            <a:r>
              <a:rPr spc="-5" dirty="0"/>
              <a:t>fines</a:t>
            </a:r>
            <a:r>
              <a:rPr spc="10" dirty="0"/>
              <a:t> </a:t>
            </a:r>
            <a:r>
              <a:rPr spc="-5" dirty="0"/>
              <a:t>distintos</a:t>
            </a:r>
            <a:r>
              <a:rPr spc="5" dirty="0"/>
              <a:t> </a:t>
            </a:r>
            <a:r>
              <a:rPr dirty="0"/>
              <a:t>a</a:t>
            </a:r>
            <a:r>
              <a:rPr spc="20" dirty="0"/>
              <a:t> </a:t>
            </a:r>
            <a:r>
              <a:rPr spc="-5" dirty="0"/>
              <a:t>los</a:t>
            </a:r>
            <a:r>
              <a:rPr spc="10" dirty="0"/>
              <a:t> </a:t>
            </a:r>
            <a:r>
              <a:rPr spc="-5" dirty="0"/>
              <a:t>establecidos</a:t>
            </a:r>
            <a:r>
              <a:rPr spc="5" dirty="0"/>
              <a:t> </a:t>
            </a:r>
            <a:r>
              <a:rPr spc="-5" dirty="0"/>
              <a:t>en</a:t>
            </a:r>
            <a:r>
              <a:rPr spc="10" dirty="0"/>
              <a:t> </a:t>
            </a:r>
            <a:r>
              <a:rPr spc="-5" dirty="0"/>
              <a:t>el</a:t>
            </a:r>
            <a:r>
              <a:rPr spc="15" dirty="0"/>
              <a:t> </a:t>
            </a:r>
            <a:r>
              <a:rPr spc="-5" dirty="0"/>
              <a:t>programa”.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675881" y="9481439"/>
            <a:ext cx="681354" cy="139700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955"/>
              </a:lnSpc>
            </a:pPr>
            <a:r>
              <a:rPr spc="-5" dirty="0"/>
              <a:t>Página</a:t>
            </a:r>
            <a:r>
              <a:rPr spc="-20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‹Nº›</a:t>
            </a:fld>
            <a:r>
              <a:rPr b="1" spc="-20" dirty="0">
                <a:latin typeface="Calibri"/>
                <a:cs typeface="Calibri"/>
              </a:rPr>
              <a:t> </a:t>
            </a:r>
            <a:r>
              <a:rPr spc="-5" dirty="0"/>
              <a:t>de</a:t>
            </a:r>
            <a:r>
              <a:rPr spc="-25" dirty="0"/>
              <a:t> </a:t>
            </a:r>
            <a:r>
              <a:rPr b="1" dirty="0">
                <a:latin typeface="Calibri"/>
                <a:cs typeface="Calibri"/>
              </a:rPr>
              <a:t>4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620" y="402336"/>
            <a:ext cx="6995160" cy="1609344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52119" y="9490582"/>
            <a:ext cx="5810250" cy="115416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865"/>
              </a:lnSpc>
            </a:pPr>
            <a:r>
              <a:rPr spc="-5" dirty="0"/>
              <a:t>“Este</a:t>
            </a:r>
            <a:r>
              <a:rPr spc="5" dirty="0"/>
              <a:t> </a:t>
            </a:r>
            <a:r>
              <a:rPr dirty="0"/>
              <a:t>programa</a:t>
            </a:r>
            <a:r>
              <a:rPr spc="10" dirty="0"/>
              <a:t> </a:t>
            </a:r>
            <a:r>
              <a:rPr spc="-5" dirty="0"/>
              <a:t>es</a:t>
            </a:r>
            <a:r>
              <a:rPr spc="5" dirty="0"/>
              <a:t> </a:t>
            </a:r>
            <a:r>
              <a:rPr spc="-5" dirty="0"/>
              <a:t>público,</a:t>
            </a:r>
            <a:r>
              <a:rPr spc="15" dirty="0"/>
              <a:t> </a:t>
            </a:r>
            <a:r>
              <a:rPr spc="-5" dirty="0"/>
              <a:t>ajeno</a:t>
            </a:r>
            <a:r>
              <a:rPr dirty="0"/>
              <a:t> a</a:t>
            </a:r>
            <a:r>
              <a:rPr spc="15" dirty="0"/>
              <a:t> </a:t>
            </a:r>
            <a:r>
              <a:rPr spc="-5" dirty="0"/>
              <a:t>cualquier</a:t>
            </a:r>
            <a:r>
              <a:rPr spc="5" dirty="0"/>
              <a:t> </a:t>
            </a:r>
            <a:r>
              <a:rPr spc="-5" dirty="0"/>
              <a:t>partido</a:t>
            </a:r>
            <a:r>
              <a:rPr spc="5" dirty="0"/>
              <a:t> </a:t>
            </a:r>
            <a:r>
              <a:rPr spc="-5" dirty="0"/>
              <a:t>político.</a:t>
            </a:r>
            <a:r>
              <a:rPr spc="15" dirty="0"/>
              <a:t> </a:t>
            </a:r>
            <a:r>
              <a:rPr spc="-5" dirty="0"/>
              <a:t>Queda</a:t>
            </a:r>
            <a:r>
              <a:rPr spc="5" dirty="0"/>
              <a:t> </a:t>
            </a:r>
            <a:r>
              <a:rPr spc="-5" dirty="0"/>
              <a:t>prohibido</a:t>
            </a:r>
            <a:r>
              <a:rPr spc="5" dirty="0"/>
              <a:t> </a:t>
            </a:r>
            <a:r>
              <a:rPr spc="-5" dirty="0"/>
              <a:t>el</a:t>
            </a:r>
            <a:r>
              <a:rPr spc="5" dirty="0"/>
              <a:t> </a:t>
            </a:r>
            <a:r>
              <a:rPr spc="-5" dirty="0"/>
              <a:t>uso</a:t>
            </a:r>
            <a:r>
              <a:rPr spc="15" dirty="0"/>
              <a:t> </a:t>
            </a:r>
            <a:r>
              <a:rPr spc="-5" dirty="0"/>
              <a:t>para</a:t>
            </a:r>
            <a:r>
              <a:rPr spc="5" dirty="0"/>
              <a:t> </a:t>
            </a:r>
            <a:r>
              <a:rPr spc="-5" dirty="0"/>
              <a:t>fines</a:t>
            </a:r>
            <a:r>
              <a:rPr spc="10" dirty="0"/>
              <a:t> </a:t>
            </a:r>
            <a:r>
              <a:rPr spc="-5" dirty="0"/>
              <a:t>distintos</a:t>
            </a:r>
            <a:r>
              <a:rPr spc="5" dirty="0"/>
              <a:t> </a:t>
            </a:r>
            <a:r>
              <a:rPr dirty="0"/>
              <a:t>a</a:t>
            </a:r>
            <a:r>
              <a:rPr spc="20" dirty="0"/>
              <a:t> </a:t>
            </a:r>
            <a:r>
              <a:rPr spc="-5" dirty="0"/>
              <a:t>los</a:t>
            </a:r>
            <a:r>
              <a:rPr spc="10" dirty="0"/>
              <a:t> </a:t>
            </a:r>
            <a:r>
              <a:rPr spc="-5" dirty="0"/>
              <a:t>establecidos</a:t>
            </a:r>
            <a:r>
              <a:rPr spc="5" dirty="0"/>
              <a:t> </a:t>
            </a:r>
            <a:r>
              <a:rPr spc="-5" dirty="0"/>
              <a:t>en</a:t>
            </a:r>
            <a:r>
              <a:rPr spc="10" dirty="0"/>
              <a:t> </a:t>
            </a:r>
            <a:r>
              <a:rPr spc="-5" dirty="0"/>
              <a:t>el</a:t>
            </a:r>
            <a:r>
              <a:rPr spc="15" dirty="0"/>
              <a:t> </a:t>
            </a:r>
            <a:r>
              <a:rPr spc="-5" dirty="0"/>
              <a:t>programa”.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675881" y="9481439"/>
            <a:ext cx="681354" cy="139700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955"/>
              </a:lnSpc>
            </a:pPr>
            <a:r>
              <a:rPr spc="-5" dirty="0"/>
              <a:t>Página</a:t>
            </a:r>
            <a:r>
              <a:rPr spc="-20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‹Nº›</a:t>
            </a:fld>
            <a:r>
              <a:rPr b="1" spc="-20" dirty="0">
                <a:latin typeface="Calibri"/>
                <a:cs typeface="Calibri"/>
              </a:rPr>
              <a:t> </a:t>
            </a:r>
            <a:r>
              <a:rPr spc="-5" dirty="0"/>
              <a:t>de</a:t>
            </a:r>
            <a:r>
              <a:rPr spc="-25" dirty="0"/>
              <a:t> </a:t>
            </a:r>
            <a:r>
              <a:rPr b="1" dirty="0">
                <a:latin typeface="Calibri"/>
                <a:cs typeface="Calibri"/>
              </a:rPr>
              <a:t>4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620" y="402336"/>
            <a:ext cx="6995160" cy="1609344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52119" y="9490582"/>
            <a:ext cx="5810250" cy="115416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865"/>
              </a:lnSpc>
            </a:pPr>
            <a:r>
              <a:rPr spc="-5" dirty="0"/>
              <a:t>“Este</a:t>
            </a:r>
            <a:r>
              <a:rPr spc="5" dirty="0"/>
              <a:t> </a:t>
            </a:r>
            <a:r>
              <a:rPr dirty="0"/>
              <a:t>programa</a:t>
            </a:r>
            <a:r>
              <a:rPr spc="10" dirty="0"/>
              <a:t> </a:t>
            </a:r>
            <a:r>
              <a:rPr spc="-5" dirty="0"/>
              <a:t>es</a:t>
            </a:r>
            <a:r>
              <a:rPr spc="5" dirty="0"/>
              <a:t> </a:t>
            </a:r>
            <a:r>
              <a:rPr spc="-5" dirty="0"/>
              <a:t>público,</a:t>
            </a:r>
            <a:r>
              <a:rPr spc="15" dirty="0"/>
              <a:t> </a:t>
            </a:r>
            <a:r>
              <a:rPr spc="-5" dirty="0"/>
              <a:t>ajeno</a:t>
            </a:r>
            <a:r>
              <a:rPr dirty="0"/>
              <a:t> a</a:t>
            </a:r>
            <a:r>
              <a:rPr spc="15" dirty="0"/>
              <a:t> </a:t>
            </a:r>
            <a:r>
              <a:rPr spc="-5" dirty="0"/>
              <a:t>cualquier</a:t>
            </a:r>
            <a:r>
              <a:rPr spc="5" dirty="0"/>
              <a:t> </a:t>
            </a:r>
            <a:r>
              <a:rPr spc="-5" dirty="0"/>
              <a:t>partido</a:t>
            </a:r>
            <a:r>
              <a:rPr spc="5" dirty="0"/>
              <a:t> </a:t>
            </a:r>
            <a:r>
              <a:rPr spc="-5" dirty="0"/>
              <a:t>político.</a:t>
            </a:r>
            <a:r>
              <a:rPr spc="15" dirty="0"/>
              <a:t> </a:t>
            </a:r>
            <a:r>
              <a:rPr spc="-5" dirty="0"/>
              <a:t>Queda</a:t>
            </a:r>
            <a:r>
              <a:rPr spc="5" dirty="0"/>
              <a:t> </a:t>
            </a:r>
            <a:r>
              <a:rPr spc="-5" dirty="0"/>
              <a:t>prohibido</a:t>
            </a:r>
            <a:r>
              <a:rPr spc="5" dirty="0"/>
              <a:t> </a:t>
            </a:r>
            <a:r>
              <a:rPr spc="-5" dirty="0"/>
              <a:t>el</a:t>
            </a:r>
            <a:r>
              <a:rPr spc="5" dirty="0"/>
              <a:t> </a:t>
            </a:r>
            <a:r>
              <a:rPr spc="-5" dirty="0"/>
              <a:t>uso</a:t>
            </a:r>
            <a:r>
              <a:rPr spc="15" dirty="0"/>
              <a:t> </a:t>
            </a:r>
            <a:r>
              <a:rPr spc="-5" dirty="0"/>
              <a:t>para</a:t>
            </a:r>
            <a:r>
              <a:rPr spc="5" dirty="0"/>
              <a:t> </a:t>
            </a:r>
            <a:r>
              <a:rPr spc="-5" dirty="0"/>
              <a:t>fines</a:t>
            </a:r>
            <a:r>
              <a:rPr spc="10" dirty="0"/>
              <a:t> </a:t>
            </a:r>
            <a:r>
              <a:rPr spc="-5" dirty="0"/>
              <a:t>distintos</a:t>
            </a:r>
            <a:r>
              <a:rPr spc="5" dirty="0"/>
              <a:t> </a:t>
            </a:r>
            <a:r>
              <a:rPr dirty="0"/>
              <a:t>a</a:t>
            </a:r>
            <a:r>
              <a:rPr spc="20" dirty="0"/>
              <a:t> </a:t>
            </a:r>
            <a:r>
              <a:rPr spc="-5" dirty="0"/>
              <a:t>los</a:t>
            </a:r>
            <a:r>
              <a:rPr spc="10" dirty="0"/>
              <a:t> </a:t>
            </a:r>
            <a:r>
              <a:rPr spc="-5" dirty="0"/>
              <a:t>establecidos</a:t>
            </a:r>
            <a:r>
              <a:rPr spc="5" dirty="0"/>
              <a:t> </a:t>
            </a:r>
            <a:r>
              <a:rPr spc="-5" dirty="0"/>
              <a:t>en</a:t>
            </a:r>
            <a:r>
              <a:rPr spc="10" dirty="0"/>
              <a:t> </a:t>
            </a:r>
            <a:r>
              <a:rPr spc="-5" dirty="0"/>
              <a:t>el</a:t>
            </a:r>
            <a:r>
              <a:rPr spc="15" dirty="0"/>
              <a:t> </a:t>
            </a:r>
            <a:r>
              <a:rPr spc="-5" dirty="0"/>
              <a:t>programa”.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675881" y="9481439"/>
            <a:ext cx="681354" cy="139700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955"/>
              </a:lnSpc>
            </a:pPr>
            <a:r>
              <a:rPr spc="-5" dirty="0"/>
              <a:t>Página</a:t>
            </a:r>
            <a:r>
              <a:rPr spc="-20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‹Nº›</a:t>
            </a:fld>
            <a:r>
              <a:rPr b="1" spc="-20" dirty="0">
                <a:latin typeface="Calibri"/>
                <a:cs typeface="Calibri"/>
              </a:rPr>
              <a:t> </a:t>
            </a:r>
            <a:r>
              <a:rPr spc="-5" dirty="0"/>
              <a:t>de</a:t>
            </a:r>
            <a:r>
              <a:rPr spc="-25" dirty="0"/>
              <a:t> </a:t>
            </a:r>
            <a:r>
              <a:rPr b="1" dirty="0">
                <a:latin typeface="Calibri"/>
                <a:cs typeface="Calibri"/>
              </a:rPr>
              <a:t>4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52119" y="9490582"/>
            <a:ext cx="5810250" cy="115416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865"/>
              </a:lnSpc>
            </a:pPr>
            <a:r>
              <a:rPr spc="-5" dirty="0"/>
              <a:t>“Este</a:t>
            </a:r>
            <a:r>
              <a:rPr spc="5" dirty="0"/>
              <a:t> </a:t>
            </a:r>
            <a:r>
              <a:rPr dirty="0"/>
              <a:t>programa</a:t>
            </a:r>
            <a:r>
              <a:rPr spc="10" dirty="0"/>
              <a:t> </a:t>
            </a:r>
            <a:r>
              <a:rPr spc="-5" dirty="0"/>
              <a:t>es</a:t>
            </a:r>
            <a:r>
              <a:rPr spc="5" dirty="0"/>
              <a:t> </a:t>
            </a:r>
            <a:r>
              <a:rPr spc="-5" dirty="0"/>
              <a:t>público,</a:t>
            </a:r>
            <a:r>
              <a:rPr spc="15" dirty="0"/>
              <a:t> </a:t>
            </a:r>
            <a:r>
              <a:rPr spc="-5" dirty="0"/>
              <a:t>ajeno</a:t>
            </a:r>
            <a:r>
              <a:rPr dirty="0"/>
              <a:t> a</a:t>
            </a:r>
            <a:r>
              <a:rPr spc="15" dirty="0"/>
              <a:t> </a:t>
            </a:r>
            <a:r>
              <a:rPr spc="-5" dirty="0"/>
              <a:t>cualquier</a:t>
            </a:r>
            <a:r>
              <a:rPr spc="5" dirty="0"/>
              <a:t> </a:t>
            </a:r>
            <a:r>
              <a:rPr spc="-5" dirty="0"/>
              <a:t>partido</a:t>
            </a:r>
            <a:r>
              <a:rPr spc="5" dirty="0"/>
              <a:t> </a:t>
            </a:r>
            <a:r>
              <a:rPr spc="-5" dirty="0"/>
              <a:t>político.</a:t>
            </a:r>
            <a:r>
              <a:rPr spc="15" dirty="0"/>
              <a:t> </a:t>
            </a:r>
            <a:r>
              <a:rPr spc="-5" dirty="0"/>
              <a:t>Queda</a:t>
            </a:r>
            <a:r>
              <a:rPr spc="5" dirty="0"/>
              <a:t> </a:t>
            </a:r>
            <a:r>
              <a:rPr spc="-5" dirty="0"/>
              <a:t>prohibido</a:t>
            </a:r>
            <a:r>
              <a:rPr spc="5" dirty="0"/>
              <a:t> </a:t>
            </a:r>
            <a:r>
              <a:rPr spc="-5" dirty="0"/>
              <a:t>el</a:t>
            </a:r>
            <a:r>
              <a:rPr spc="5" dirty="0"/>
              <a:t> </a:t>
            </a:r>
            <a:r>
              <a:rPr spc="-5" dirty="0"/>
              <a:t>uso</a:t>
            </a:r>
            <a:r>
              <a:rPr spc="15" dirty="0"/>
              <a:t> </a:t>
            </a:r>
            <a:r>
              <a:rPr spc="-5" dirty="0"/>
              <a:t>para</a:t>
            </a:r>
            <a:r>
              <a:rPr spc="5" dirty="0"/>
              <a:t> </a:t>
            </a:r>
            <a:r>
              <a:rPr spc="-5" dirty="0"/>
              <a:t>fines</a:t>
            </a:r>
            <a:r>
              <a:rPr spc="10" dirty="0"/>
              <a:t> </a:t>
            </a:r>
            <a:r>
              <a:rPr spc="-5" dirty="0"/>
              <a:t>distintos</a:t>
            </a:r>
            <a:r>
              <a:rPr spc="5" dirty="0"/>
              <a:t> </a:t>
            </a:r>
            <a:r>
              <a:rPr dirty="0"/>
              <a:t>a</a:t>
            </a:r>
            <a:r>
              <a:rPr spc="20" dirty="0"/>
              <a:t> </a:t>
            </a:r>
            <a:r>
              <a:rPr spc="-5" dirty="0"/>
              <a:t>los</a:t>
            </a:r>
            <a:r>
              <a:rPr spc="10" dirty="0"/>
              <a:t> </a:t>
            </a:r>
            <a:r>
              <a:rPr spc="-5" dirty="0"/>
              <a:t>establecidos</a:t>
            </a:r>
            <a:r>
              <a:rPr spc="5" dirty="0"/>
              <a:t> </a:t>
            </a:r>
            <a:r>
              <a:rPr spc="-5" dirty="0"/>
              <a:t>en</a:t>
            </a:r>
            <a:r>
              <a:rPr spc="10" dirty="0"/>
              <a:t> </a:t>
            </a:r>
            <a:r>
              <a:rPr spc="-5" dirty="0"/>
              <a:t>el</a:t>
            </a:r>
            <a:r>
              <a:rPr spc="15" dirty="0"/>
              <a:t> </a:t>
            </a:r>
            <a:r>
              <a:rPr spc="-5" dirty="0"/>
              <a:t>programa”.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7/19/2023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675881" y="9481439"/>
            <a:ext cx="681354" cy="139700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955"/>
              </a:lnSpc>
            </a:pPr>
            <a:r>
              <a:rPr spc="-5" dirty="0"/>
              <a:t>Página</a:t>
            </a:r>
            <a:r>
              <a:rPr spc="-20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‹Nº›</a:t>
            </a:fld>
            <a:r>
              <a:rPr b="1" spc="-20" dirty="0">
                <a:latin typeface="Calibri"/>
                <a:cs typeface="Calibri"/>
              </a:rPr>
              <a:t> </a:t>
            </a:r>
            <a:r>
              <a:rPr spc="-5" dirty="0"/>
              <a:t>de</a:t>
            </a:r>
            <a:r>
              <a:rPr spc="-25" dirty="0"/>
              <a:t> </a:t>
            </a:r>
            <a:r>
              <a:rPr b="1" dirty="0">
                <a:latin typeface="Calibri"/>
                <a:cs typeface="Calibri"/>
              </a:rPr>
              <a:t>4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9BC02181-47F0-694D-28C7-3CBE17BB44AD}"/>
              </a:ext>
            </a:extLst>
          </p:cNvPr>
          <p:cNvSpPr/>
          <p:nvPr/>
        </p:nvSpPr>
        <p:spPr>
          <a:xfrm>
            <a:off x="228600" y="251041"/>
            <a:ext cx="7315200" cy="672294"/>
          </a:xfrm>
          <a:prstGeom prst="roundRect">
            <a:avLst/>
          </a:prstGeom>
          <a:solidFill>
            <a:srgbClr val="A41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object 4"/>
          <p:cNvSpPr txBox="1"/>
          <p:nvPr/>
        </p:nvSpPr>
        <p:spPr>
          <a:xfrm>
            <a:off x="317502" y="955461"/>
            <a:ext cx="6775450" cy="415498"/>
          </a:xfrm>
          <a:prstGeom prst="rect">
            <a:avLst/>
          </a:prstGeom>
          <a:noFill/>
          <a:ln w="6096">
            <a:noFill/>
          </a:ln>
        </p:spPr>
        <p:txBody>
          <a:bodyPr vert="horz" wrap="square" lIns="0" tIns="182880" rIns="0" bIns="0" rtlCol="0">
            <a:spAutoFit/>
          </a:bodyPr>
          <a:lstStyle/>
          <a:p>
            <a:pPr marL="156845" algn="ctr">
              <a:lnSpc>
                <a:spcPct val="100000"/>
              </a:lnSpc>
              <a:spcBef>
                <a:spcPts val="1440"/>
              </a:spcBef>
            </a:pPr>
            <a:r>
              <a:rPr lang="es-MX" sz="1500" b="1" spc="-30" dirty="0">
                <a:solidFill>
                  <a:srgbClr val="A41D3D"/>
                </a:solidFill>
                <a:latin typeface="Montserrat" panose="00000500000000000000" pitchFamily="2" charset="0"/>
                <a:cs typeface="Verdana"/>
              </a:rPr>
              <a:t>MINUTA DE REUNIÓN DEL COMITÉ DE CONTRALORÍA SOCIAL</a:t>
            </a:r>
            <a:endParaRPr lang="es-MX" sz="1500" b="1" dirty="0">
              <a:solidFill>
                <a:srgbClr val="A41D3D"/>
              </a:solidFill>
              <a:latin typeface="Montserrat" panose="00000500000000000000" pitchFamily="2" charset="0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26585" y="4673870"/>
            <a:ext cx="4999355" cy="253916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lang="es-MX" sz="1100" b="1" dirty="0">
                <a:solidFill>
                  <a:srgbClr val="404041"/>
                </a:solidFill>
                <a:latin typeface="Montserrat" panose="00000500000000000000" pitchFamily="2" charset="0"/>
              </a:rPr>
              <a:t>1. Funcionarios que asistieron:</a:t>
            </a:r>
          </a:p>
        </p:txBody>
      </p: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xfrm>
            <a:off x="378459" y="9752985"/>
            <a:ext cx="7015482" cy="1087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865"/>
              </a:lnSpc>
            </a:pPr>
            <a:r>
              <a:rPr sz="600" spc="-5" dirty="0">
                <a:latin typeface="Montserrat" panose="00000500000000000000" pitchFamily="2" charset="0"/>
              </a:rPr>
              <a:t>“Este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dirty="0">
                <a:latin typeface="Montserrat" panose="00000500000000000000" pitchFamily="2" charset="0"/>
              </a:rPr>
              <a:t>programa</a:t>
            </a:r>
            <a:r>
              <a:rPr sz="600" spc="10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es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público,</a:t>
            </a:r>
            <a:r>
              <a:rPr sz="600" spc="1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ajeno</a:t>
            </a:r>
            <a:r>
              <a:rPr sz="600" dirty="0">
                <a:latin typeface="Montserrat" panose="00000500000000000000" pitchFamily="2" charset="0"/>
              </a:rPr>
              <a:t> a</a:t>
            </a:r>
            <a:r>
              <a:rPr sz="600" spc="1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cualquier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partido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político.</a:t>
            </a:r>
            <a:r>
              <a:rPr sz="600" spc="1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Queda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prohibido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el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uso</a:t>
            </a:r>
            <a:r>
              <a:rPr sz="600" spc="1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para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fines</a:t>
            </a:r>
            <a:r>
              <a:rPr sz="600" spc="10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distintos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dirty="0">
                <a:latin typeface="Montserrat" panose="00000500000000000000" pitchFamily="2" charset="0"/>
              </a:rPr>
              <a:t>a</a:t>
            </a:r>
            <a:r>
              <a:rPr sz="600" spc="20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los</a:t>
            </a:r>
            <a:r>
              <a:rPr sz="600" spc="10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establecidos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en</a:t>
            </a:r>
            <a:r>
              <a:rPr sz="600" spc="10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el</a:t>
            </a:r>
            <a:r>
              <a:rPr sz="600" spc="1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programa”.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3732902A-77CD-D84B-7B03-F5EC1B890D61}"/>
              </a:ext>
            </a:extLst>
          </p:cNvPr>
          <p:cNvSpPr txBox="1"/>
          <p:nvPr/>
        </p:nvSpPr>
        <p:spPr>
          <a:xfrm>
            <a:off x="685800" y="1448875"/>
            <a:ext cx="605414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100" b="1" i="0" dirty="0">
                <a:solidFill>
                  <a:srgbClr val="404041"/>
                </a:solidFill>
                <a:effectLst/>
                <a:latin typeface="Montserrat" panose="00000500000000000000" pitchFamily="2" charset="0"/>
              </a:rPr>
              <a:t>Programa </a:t>
            </a:r>
            <a:r>
              <a:rPr lang="es-MX" sz="1100" b="1" dirty="0">
                <a:solidFill>
                  <a:srgbClr val="404041"/>
                </a:solidFill>
                <a:latin typeface="Montserrat" panose="00000500000000000000" pitchFamily="2" charset="0"/>
              </a:rPr>
              <a:t>P</a:t>
            </a:r>
            <a:r>
              <a:rPr lang="es-MX" sz="1100" b="1" i="0" dirty="0">
                <a:solidFill>
                  <a:srgbClr val="404041"/>
                </a:solidFill>
                <a:effectLst/>
                <a:latin typeface="Montserrat" panose="00000500000000000000" pitchFamily="2" charset="0"/>
              </a:rPr>
              <a:t>resupuestal de Expansión de la Educación Media Superior y Superior (Tipo Superior) U079</a:t>
            </a:r>
          </a:p>
        </p:txBody>
      </p:sp>
      <p:graphicFrame>
        <p:nvGraphicFramePr>
          <p:cNvPr id="32" name="Tabla 32">
            <a:extLst>
              <a:ext uri="{FF2B5EF4-FFF2-40B4-BE49-F238E27FC236}">
                <a16:creationId xmlns:a16="http://schemas.microsoft.com/office/drawing/2014/main" id="{F0F58CD8-D06A-5A2B-B7AE-A86A3B1668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2587348"/>
              </p:ext>
            </p:extLst>
          </p:nvPr>
        </p:nvGraphicFramePr>
        <p:xfrm>
          <a:off x="378459" y="2376637"/>
          <a:ext cx="6789072" cy="2219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3459">
                  <a:extLst>
                    <a:ext uri="{9D8B030D-6E8A-4147-A177-3AD203B41FA5}">
                      <a16:colId xmlns:a16="http://schemas.microsoft.com/office/drawing/2014/main" val="2775930800"/>
                    </a:ext>
                  </a:extLst>
                </a:gridCol>
                <a:gridCol w="1435974">
                  <a:extLst>
                    <a:ext uri="{9D8B030D-6E8A-4147-A177-3AD203B41FA5}">
                      <a16:colId xmlns:a16="http://schemas.microsoft.com/office/drawing/2014/main" val="1962197586"/>
                    </a:ext>
                  </a:extLst>
                </a:gridCol>
                <a:gridCol w="5119639">
                  <a:extLst>
                    <a:ext uri="{9D8B030D-6E8A-4147-A177-3AD203B41FA5}">
                      <a16:colId xmlns:a16="http://schemas.microsoft.com/office/drawing/2014/main" val="91312793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s-MX" sz="1000" b="0" spc="5" dirty="0">
                        <a:solidFill>
                          <a:srgbClr val="A41D3D"/>
                        </a:solidFill>
                        <a:latin typeface="Montserrat" panose="00000500000000000000" pitchFamily="2" charset="0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1D3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900" b="0" spc="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</a:rPr>
                        <a:t>Fecha de Reunión: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34756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000" b="0" spc="5" dirty="0">
                        <a:solidFill>
                          <a:srgbClr val="A41D3D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1D3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900" b="0" spc="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Lugar de la Reunión: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2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08058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000" b="0" spc="5" dirty="0">
                        <a:solidFill>
                          <a:srgbClr val="A41D3D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1D3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900" b="0" spc="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Entidad Federativa: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2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99252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000" b="0" spc="5" dirty="0">
                        <a:solidFill>
                          <a:srgbClr val="A41D3D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1D3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900" b="0" spc="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Municipio: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2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30907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000" b="0" spc="5" dirty="0">
                        <a:solidFill>
                          <a:srgbClr val="A41D3D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1D3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900" b="0" spc="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Localidad: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2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0604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000" b="0" spc="5" dirty="0">
                        <a:solidFill>
                          <a:srgbClr val="A41D3D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1D3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900" b="0" spc="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Motivo de la reunión: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2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0902862"/>
                  </a:ext>
                </a:extLst>
              </a:tr>
            </a:tbl>
          </a:graphicData>
        </a:graphic>
      </p:graphicFrame>
      <p:pic>
        <p:nvPicPr>
          <p:cNvPr id="37" name="Imagen 36" descr="SEP | SIGED">
            <a:extLst>
              <a:ext uri="{FF2B5EF4-FFF2-40B4-BE49-F238E27FC236}">
                <a16:creationId xmlns:a16="http://schemas.microsoft.com/office/drawing/2014/main" id="{DEE47673-8958-4024-BBF4-8801497041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58105"/>
            <a:ext cx="1840808" cy="447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4BB7A81-A584-6FA6-443F-60DDF3A41A9A}"/>
              </a:ext>
            </a:extLst>
          </p:cNvPr>
          <p:cNvSpPr txBox="1"/>
          <p:nvPr/>
        </p:nvSpPr>
        <p:spPr>
          <a:xfrm>
            <a:off x="5444547" y="609600"/>
            <a:ext cx="19330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800" b="1" dirty="0">
                <a:solidFill>
                  <a:schemeClr val="bg1"/>
                </a:solidFill>
                <a:latin typeface="Montserrat" panose="00000500000000000000" pitchFamily="2" charset="0"/>
              </a:rPr>
              <a:t>ANEXO V - Ejercicio Fiscal 2023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3A49BF9-E751-76B3-B73A-031520A791DD}"/>
              </a:ext>
            </a:extLst>
          </p:cNvPr>
          <p:cNvSpPr txBox="1"/>
          <p:nvPr/>
        </p:nvSpPr>
        <p:spPr>
          <a:xfrm>
            <a:off x="4027469" y="406991"/>
            <a:ext cx="388876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050" i="0" dirty="0">
                <a:solidFill>
                  <a:schemeClr val="bg1"/>
                </a:solidFill>
                <a:effectLst/>
                <a:latin typeface="Montserrat" panose="00000500000000000000" pitchFamily="2" charset="0"/>
              </a:rPr>
              <a:t>Subsecretaría de Educación Superior </a:t>
            </a:r>
          </a:p>
        </p:txBody>
      </p:sp>
      <p:sp>
        <p:nvSpPr>
          <p:cNvPr id="2" name="object 10">
            <a:extLst>
              <a:ext uri="{FF2B5EF4-FFF2-40B4-BE49-F238E27FC236}">
                <a16:creationId xmlns:a16="http://schemas.microsoft.com/office/drawing/2014/main" id="{3340F1D7-39DF-EDDE-1488-3657E6C54FB0}"/>
              </a:ext>
            </a:extLst>
          </p:cNvPr>
          <p:cNvSpPr txBox="1"/>
          <p:nvPr/>
        </p:nvSpPr>
        <p:spPr>
          <a:xfrm>
            <a:off x="1205549" y="1899691"/>
            <a:ext cx="4999355" cy="253916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lang="es-MX" sz="1100" b="1" dirty="0">
                <a:solidFill>
                  <a:srgbClr val="404041"/>
                </a:solidFill>
                <a:latin typeface="Montserrat" panose="00000500000000000000" pitchFamily="2" charset="0"/>
              </a:rPr>
              <a:t>Tipo de reunión: </a:t>
            </a:r>
            <a:r>
              <a:rPr lang="es-MX" sz="1100" b="1" dirty="0">
                <a:solidFill>
                  <a:srgbClr val="A41D3D"/>
                </a:solidFill>
                <a:latin typeface="Montserrat" panose="00000500000000000000" pitchFamily="2" charset="0"/>
              </a:rPr>
              <a:t>Virtual _______________ Presencial: _______________ </a:t>
            </a:r>
          </a:p>
        </p:txBody>
      </p:sp>
      <p:graphicFrame>
        <p:nvGraphicFramePr>
          <p:cNvPr id="6" name="Tabla 6">
            <a:extLst>
              <a:ext uri="{FF2B5EF4-FFF2-40B4-BE49-F238E27FC236}">
                <a16:creationId xmlns:a16="http://schemas.microsoft.com/office/drawing/2014/main" id="{4A655A99-7DDF-4678-FE45-48403ACECD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4507951"/>
              </p:ext>
            </p:extLst>
          </p:nvPr>
        </p:nvGraphicFramePr>
        <p:xfrm>
          <a:off x="409987" y="5083638"/>
          <a:ext cx="6757545" cy="17587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2515">
                  <a:extLst>
                    <a:ext uri="{9D8B030D-6E8A-4147-A177-3AD203B41FA5}">
                      <a16:colId xmlns:a16="http://schemas.microsoft.com/office/drawing/2014/main" val="4002524280"/>
                    </a:ext>
                  </a:extLst>
                </a:gridCol>
                <a:gridCol w="2252515">
                  <a:extLst>
                    <a:ext uri="{9D8B030D-6E8A-4147-A177-3AD203B41FA5}">
                      <a16:colId xmlns:a16="http://schemas.microsoft.com/office/drawing/2014/main" val="2083367693"/>
                    </a:ext>
                  </a:extLst>
                </a:gridCol>
                <a:gridCol w="2252515">
                  <a:extLst>
                    <a:ext uri="{9D8B030D-6E8A-4147-A177-3AD203B41FA5}">
                      <a16:colId xmlns:a16="http://schemas.microsoft.com/office/drawing/2014/main" val="414199907"/>
                    </a:ext>
                  </a:extLst>
                </a:gridCol>
              </a:tblGrid>
              <a:tr h="295727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900" b="0" spc="5" dirty="0">
                          <a:solidFill>
                            <a:schemeClr val="bg1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Nombre del Funcionario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1D3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900" b="0" spc="5" dirty="0">
                          <a:solidFill>
                            <a:schemeClr val="bg1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Cargo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1D3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900" b="0" spc="5" dirty="0">
                          <a:solidFill>
                            <a:schemeClr val="bg1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Firma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1D3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1041587"/>
                  </a:ext>
                </a:extLst>
              </a:tr>
              <a:tr h="295727"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1311545"/>
                  </a:ext>
                </a:extLst>
              </a:tr>
              <a:tr h="295727"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8637170"/>
                  </a:ext>
                </a:extLst>
              </a:tr>
              <a:tr h="295727"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8463320"/>
                  </a:ext>
                </a:extLst>
              </a:tr>
              <a:tr h="295727"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7515734"/>
                  </a:ext>
                </a:extLst>
              </a:tr>
            </a:tbl>
          </a:graphicData>
        </a:graphic>
      </p:graphicFrame>
      <p:sp>
        <p:nvSpPr>
          <p:cNvPr id="7" name="object 10">
            <a:extLst>
              <a:ext uri="{FF2B5EF4-FFF2-40B4-BE49-F238E27FC236}">
                <a16:creationId xmlns:a16="http://schemas.microsoft.com/office/drawing/2014/main" id="{07D3E897-0B0E-7B70-2B71-1FB9DBF4D8BF}"/>
              </a:ext>
            </a:extLst>
          </p:cNvPr>
          <p:cNvSpPr txBox="1"/>
          <p:nvPr/>
        </p:nvSpPr>
        <p:spPr>
          <a:xfrm>
            <a:off x="426584" y="6934404"/>
            <a:ext cx="4999355" cy="253916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lang="es-MX" sz="1100" b="1" dirty="0">
                <a:solidFill>
                  <a:srgbClr val="404041"/>
                </a:solidFill>
                <a:latin typeface="Montserrat" panose="00000500000000000000" pitchFamily="2" charset="0"/>
              </a:rPr>
              <a:t>2. Beneficiarios que asistieron:</a:t>
            </a:r>
          </a:p>
        </p:txBody>
      </p:sp>
      <p:graphicFrame>
        <p:nvGraphicFramePr>
          <p:cNvPr id="8" name="Tabla 6">
            <a:extLst>
              <a:ext uri="{FF2B5EF4-FFF2-40B4-BE49-F238E27FC236}">
                <a16:creationId xmlns:a16="http://schemas.microsoft.com/office/drawing/2014/main" id="{8823F0F2-6625-334C-ED03-A33E5A6F00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2074673"/>
              </p:ext>
            </p:extLst>
          </p:nvPr>
        </p:nvGraphicFramePr>
        <p:xfrm>
          <a:off x="409985" y="7344172"/>
          <a:ext cx="6757546" cy="21245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43015">
                  <a:extLst>
                    <a:ext uri="{9D8B030D-6E8A-4147-A177-3AD203B41FA5}">
                      <a16:colId xmlns:a16="http://schemas.microsoft.com/office/drawing/2014/main" val="4002524280"/>
                    </a:ext>
                  </a:extLst>
                </a:gridCol>
                <a:gridCol w="2214531">
                  <a:extLst>
                    <a:ext uri="{9D8B030D-6E8A-4147-A177-3AD203B41FA5}">
                      <a16:colId xmlns:a16="http://schemas.microsoft.com/office/drawing/2014/main" val="414199907"/>
                    </a:ext>
                  </a:extLst>
                </a:gridCol>
              </a:tblGrid>
              <a:tr h="295727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900" b="0" spc="5" dirty="0">
                          <a:solidFill>
                            <a:schemeClr val="bg1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Nombre del Beneficiario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1D3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900" b="0" spc="5" dirty="0">
                          <a:solidFill>
                            <a:schemeClr val="bg1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Firma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1D3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1041587"/>
                  </a:ext>
                </a:extLst>
              </a:tr>
              <a:tr h="295727"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1311545"/>
                  </a:ext>
                </a:extLst>
              </a:tr>
              <a:tr h="295727"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8637170"/>
                  </a:ext>
                </a:extLst>
              </a:tr>
              <a:tr h="295727"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8463320"/>
                  </a:ext>
                </a:extLst>
              </a:tr>
              <a:tr h="295727"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7515734"/>
                  </a:ext>
                </a:extLst>
              </a:tr>
              <a:tr h="295727"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44657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8">
            <a:extLst>
              <a:ext uri="{FF2B5EF4-FFF2-40B4-BE49-F238E27FC236}">
                <a16:creationId xmlns:a16="http://schemas.microsoft.com/office/drawing/2014/main" id="{7BB25CA2-A755-D3C8-6694-1C6A1819D0B3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443115" y="9677400"/>
            <a:ext cx="7015482" cy="1087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865"/>
              </a:lnSpc>
            </a:pPr>
            <a:r>
              <a:rPr sz="600" spc="-5" dirty="0">
                <a:latin typeface="Montserrat" panose="00000500000000000000" pitchFamily="2" charset="0"/>
              </a:rPr>
              <a:t>“Este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dirty="0">
                <a:latin typeface="Montserrat" panose="00000500000000000000" pitchFamily="2" charset="0"/>
              </a:rPr>
              <a:t>programa</a:t>
            </a:r>
            <a:r>
              <a:rPr sz="600" spc="10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es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público,</a:t>
            </a:r>
            <a:r>
              <a:rPr sz="600" spc="1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ajeno</a:t>
            </a:r>
            <a:r>
              <a:rPr sz="600" dirty="0">
                <a:latin typeface="Montserrat" panose="00000500000000000000" pitchFamily="2" charset="0"/>
              </a:rPr>
              <a:t> a</a:t>
            </a:r>
            <a:r>
              <a:rPr sz="600" spc="1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cualquier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partido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político.</a:t>
            </a:r>
            <a:r>
              <a:rPr sz="600" spc="1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Queda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prohibido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el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uso</a:t>
            </a:r>
            <a:r>
              <a:rPr sz="600" spc="1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para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fines</a:t>
            </a:r>
            <a:r>
              <a:rPr sz="600" spc="10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distintos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dirty="0">
                <a:latin typeface="Montserrat" panose="00000500000000000000" pitchFamily="2" charset="0"/>
              </a:rPr>
              <a:t>a</a:t>
            </a:r>
            <a:r>
              <a:rPr sz="600" spc="20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los</a:t>
            </a:r>
            <a:r>
              <a:rPr sz="600" spc="10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establecidos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en</a:t>
            </a:r>
            <a:r>
              <a:rPr sz="600" spc="10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el</a:t>
            </a:r>
            <a:r>
              <a:rPr sz="600" spc="1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programa”.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0ABBD1C5-2BA1-0129-0661-6F9113B0F3A2}"/>
              </a:ext>
            </a:extLst>
          </p:cNvPr>
          <p:cNvSpPr/>
          <p:nvPr/>
        </p:nvSpPr>
        <p:spPr>
          <a:xfrm>
            <a:off x="228600" y="251041"/>
            <a:ext cx="7315200" cy="672294"/>
          </a:xfrm>
          <a:prstGeom prst="roundRect">
            <a:avLst/>
          </a:prstGeom>
          <a:solidFill>
            <a:srgbClr val="A41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1" name="Imagen 10" descr="SEP | SIGED">
            <a:extLst>
              <a:ext uri="{FF2B5EF4-FFF2-40B4-BE49-F238E27FC236}">
                <a16:creationId xmlns:a16="http://schemas.microsoft.com/office/drawing/2014/main" id="{EE4AE8C1-496B-87C2-245D-20D2D32B77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58105"/>
            <a:ext cx="1840808" cy="447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24354868-B9CE-04EA-C8F9-7FD6F370B90C}"/>
              </a:ext>
            </a:extLst>
          </p:cNvPr>
          <p:cNvSpPr txBox="1"/>
          <p:nvPr/>
        </p:nvSpPr>
        <p:spPr>
          <a:xfrm>
            <a:off x="4027469" y="406991"/>
            <a:ext cx="388876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050" i="0" dirty="0">
                <a:solidFill>
                  <a:schemeClr val="bg1"/>
                </a:solidFill>
                <a:effectLst/>
                <a:latin typeface="Montserrat" panose="00000500000000000000" pitchFamily="2" charset="0"/>
              </a:rPr>
              <a:t>Subsecretaría de Educación Superior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C2BF7A4-20F3-E7A0-0970-048C464532E4}"/>
              </a:ext>
            </a:extLst>
          </p:cNvPr>
          <p:cNvSpPr txBox="1"/>
          <p:nvPr/>
        </p:nvSpPr>
        <p:spPr>
          <a:xfrm>
            <a:off x="5444547" y="609600"/>
            <a:ext cx="19330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800" b="1" dirty="0">
                <a:solidFill>
                  <a:schemeClr val="bg1"/>
                </a:solidFill>
                <a:latin typeface="Montserrat" panose="00000500000000000000" pitchFamily="2" charset="0"/>
              </a:rPr>
              <a:t>ANEXO V - Ejercicio Fiscal 2023</a:t>
            </a:r>
          </a:p>
        </p:txBody>
      </p:sp>
      <p:sp>
        <p:nvSpPr>
          <p:cNvPr id="6" name="object 10">
            <a:extLst>
              <a:ext uri="{FF2B5EF4-FFF2-40B4-BE49-F238E27FC236}">
                <a16:creationId xmlns:a16="http://schemas.microsoft.com/office/drawing/2014/main" id="{9374ACFB-4F21-E742-11DA-B0D8DDF096B8}"/>
              </a:ext>
            </a:extLst>
          </p:cNvPr>
          <p:cNvSpPr txBox="1"/>
          <p:nvPr/>
        </p:nvSpPr>
        <p:spPr>
          <a:xfrm>
            <a:off x="475558" y="1083153"/>
            <a:ext cx="4999355" cy="253916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lang="es-MX" sz="1100" b="1" dirty="0">
                <a:solidFill>
                  <a:srgbClr val="404041"/>
                </a:solidFill>
                <a:latin typeface="Montserrat" panose="00000500000000000000" pitchFamily="2" charset="0"/>
              </a:rPr>
              <a:t>3. Comités que asistieron 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428956B2-7EEC-D8F3-2167-1CB7CB71DF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0747151"/>
              </p:ext>
            </p:extLst>
          </p:nvPr>
        </p:nvGraphicFramePr>
        <p:xfrm>
          <a:off x="433696" y="2536941"/>
          <a:ext cx="6757546" cy="21245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1686">
                  <a:extLst>
                    <a:ext uri="{9D8B030D-6E8A-4147-A177-3AD203B41FA5}">
                      <a16:colId xmlns:a16="http://schemas.microsoft.com/office/drawing/2014/main" val="4002524280"/>
                    </a:ext>
                  </a:extLst>
                </a:gridCol>
                <a:gridCol w="1667930">
                  <a:extLst>
                    <a:ext uri="{9D8B030D-6E8A-4147-A177-3AD203B41FA5}">
                      <a16:colId xmlns:a16="http://schemas.microsoft.com/office/drawing/2014/main" val="2902316147"/>
                    </a:ext>
                  </a:extLst>
                </a:gridCol>
                <a:gridCol w="1667930">
                  <a:extLst>
                    <a:ext uri="{9D8B030D-6E8A-4147-A177-3AD203B41FA5}">
                      <a16:colId xmlns:a16="http://schemas.microsoft.com/office/drawing/2014/main" val="414199907"/>
                    </a:ext>
                  </a:extLst>
                </a:gridCol>
              </a:tblGrid>
              <a:tr h="295727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900" b="0" spc="5" dirty="0">
                          <a:solidFill>
                            <a:schemeClr val="bg1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Nombre del Integrante de Comité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1D3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900" b="0" spc="5" dirty="0">
                          <a:solidFill>
                            <a:schemeClr val="bg1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Asistió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1D3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900" b="0" spc="5" dirty="0">
                          <a:solidFill>
                            <a:schemeClr val="bg1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Firma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1D3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1041587"/>
                  </a:ext>
                </a:extLst>
              </a:tr>
              <a:tr h="295727"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1311545"/>
                  </a:ext>
                </a:extLst>
              </a:tr>
              <a:tr h="295727"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8637170"/>
                  </a:ext>
                </a:extLst>
              </a:tr>
              <a:tr h="295727"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8463320"/>
                  </a:ext>
                </a:extLst>
              </a:tr>
              <a:tr h="295727"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7515734"/>
                  </a:ext>
                </a:extLst>
              </a:tr>
              <a:tr h="295727"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4465709"/>
                  </a:ext>
                </a:extLst>
              </a:tr>
            </a:tbl>
          </a:graphicData>
        </a:graphic>
      </p:graphicFrame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2A8BE966-0841-7BAF-CAF7-79BA58C000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954367"/>
              </p:ext>
            </p:extLst>
          </p:nvPr>
        </p:nvGraphicFramePr>
        <p:xfrm>
          <a:off x="443115" y="1511222"/>
          <a:ext cx="6757546" cy="736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4696">
                  <a:extLst>
                    <a:ext uri="{9D8B030D-6E8A-4147-A177-3AD203B41FA5}">
                      <a16:colId xmlns:a16="http://schemas.microsoft.com/office/drawing/2014/main" val="1676272690"/>
                    </a:ext>
                  </a:extLst>
                </a:gridCol>
                <a:gridCol w="2213772">
                  <a:extLst>
                    <a:ext uri="{9D8B030D-6E8A-4147-A177-3AD203B41FA5}">
                      <a16:colId xmlns:a16="http://schemas.microsoft.com/office/drawing/2014/main" val="2494921248"/>
                    </a:ext>
                  </a:extLst>
                </a:gridCol>
                <a:gridCol w="4329078">
                  <a:extLst>
                    <a:ext uri="{9D8B030D-6E8A-4147-A177-3AD203B41FA5}">
                      <a16:colId xmlns:a16="http://schemas.microsoft.com/office/drawing/2014/main" val="247353202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s-MX" sz="900" b="0" spc="5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41D3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900" b="0" spc="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</a:rPr>
                        <a:t>Nombre del Comité: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54426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0" spc="5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1D3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900" b="0" spc="5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</a:rPr>
                        <a:t>Nombre del Comité: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2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4425570"/>
                  </a:ext>
                </a:extLst>
              </a:tr>
            </a:tbl>
          </a:graphicData>
        </a:graphic>
      </p:graphicFrame>
      <p:sp>
        <p:nvSpPr>
          <p:cNvPr id="16" name="object 10">
            <a:extLst>
              <a:ext uri="{FF2B5EF4-FFF2-40B4-BE49-F238E27FC236}">
                <a16:creationId xmlns:a16="http://schemas.microsoft.com/office/drawing/2014/main" id="{CB3D424F-BD01-A30B-818E-D36C2A1CE673}"/>
              </a:ext>
            </a:extLst>
          </p:cNvPr>
          <p:cNvSpPr txBox="1"/>
          <p:nvPr/>
        </p:nvSpPr>
        <p:spPr>
          <a:xfrm>
            <a:off x="413326" y="4783195"/>
            <a:ext cx="4999355" cy="253916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lang="es-MX" sz="1100" b="1" dirty="0">
                <a:solidFill>
                  <a:srgbClr val="404041"/>
                </a:solidFill>
                <a:latin typeface="Montserrat" panose="00000500000000000000" pitchFamily="2" charset="0"/>
              </a:rPr>
              <a:t>4. Temas tratados en la reunión:</a:t>
            </a:r>
          </a:p>
        </p:txBody>
      </p:sp>
      <p:graphicFrame>
        <p:nvGraphicFramePr>
          <p:cNvPr id="17" name="Tabla 6">
            <a:extLst>
              <a:ext uri="{FF2B5EF4-FFF2-40B4-BE49-F238E27FC236}">
                <a16:creationId xmlns:a16="http://schemas.microsoft.com/office/drawing/2014/main" id="{F7244D2D-B63D-660A-31B9-F146B365A3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678731"/>
              </p:ext>
            </p:extLst>
          </p:nvPr>
        </p:nvGraphicFramePr>
        <p:xfrm>
          <a:off x="396728" y="5192963"/>
          <a:ext cx="6757545" cy="17587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2515">
                  <a:extLst>
                    <a:ext uri="{9D8B030D-6E8A-4147-A177-3AD203B41FA5}">
                      <a16:colId xmlns:a16="http://schemas.microsoft.com/office/drawing/2014/main" val="4002524280"/>
                    </a:ext>
                  </a:extLst>
                </a:gridCol>
                <a:gridCol w="2252515">
                  <a:extLst>
                    <a:ext uri="{9D8B030D-6E8A-4147-A177-3AD203B41FA5}">
                      <a16:colId xmlns:a16="http://schemas.microsoft.com/office/drawing/2014/main" val="2083367693"/>
                    </a:ext>
                  </a:extLst>
                </a:gridCol>
                <a:gridCol w="2252515">
                  <a:extLst>
                    <a:ext uri="{9D8B030D-6E8A-4147-A177-3AD203B41FA5}">
                      <a16:colId xmlns:a16="http://schemas.microsoft.com/office/drawing/2014/main" val="414199907"/>
                    </a:ext>
                  </a:extLst>
                </a:gridCol>
              </a:tblGrid>
              <a:tr h="295727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900" b="0" spc="5" dirty="0">
                          <a:solidFill>
                            <a:schemeClr val="bg1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Nombre del Funcionario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1D3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900" b="0" spc="5" dirty="0">
                          <a:solidFill>
                            <a:schemeClr val="bg1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Cargo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1D3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900" b="0" spc="5" dirty="0">
                          <a:solidFill>
                            <a:schemeClr val="bg1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Firma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1D3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1041587"/>
                  </a:ext>
                </a:extLst>
              </a:tr>
              <a:tr h="295727"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1311545"/>
                  </a:ext>
                </a:extLst>
              </a:tr>
              <a:tr h="295727"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8637170"/>
                  </a:ext>
                </a:extLst>
              </a:tr>
              <a:tr h="295727"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8463320"/>
                  </a:ext>
                </a:extLst>
              </a:tr>
              <a:tr h="295727"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7515734"/>
                  </a:ext>
                </a:extLst>
              </a:tr>
            </a:tbl>
          </a:graphicData>
        </a:graphic>
      </p:graphicFrame>
      <p:sp>
        <p:nvSpPr>
          <p:cNvPr id="3" name="object 10">
            <a:extLst>
              <a:ext uri="{FF2B5EF4-FFF2-40B4-BE49-F238E27FC236}">
                <a16:creationId xmlns:a16="http://schemas.microsoft.com/office/drawing/2014/main" id="{538C3B42-31BE-9939-6F31-189073CEC292}"/>
              </a:ext>
            </a:extLst>
          </p:cNvPr>
          <p:cNvSpPr txBox="1"/>
          <p:nvPr/>
        </p:nvSpPr>
        <p:spPr>
          <a:xfrm>
            <a:off x="443115" y="7089022"/>
            <a:ext cx="4999355" cy="253916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lang="es-MX" sz="1100" b="1" dirty="0">
                <a:solidFill>
                  <a:srgbClr val="404041"/>
                </a:solidFill>
                <a:latin typeface="Montserrat" panose="00000500000000000000" pitchFamily="2" charset="0"/>
              </a:rPr>
              <a:t>5. Acuerdos:</a:t>
            </a:r>
          </a:p>
        </p:txBody>
      </p:sp>
      <p:graphicFrame>
        <p:nvGraphicFramePr>
          <p:cNvPr id="9" name="Tabla 6">
            <a:extLst>
              <a:ext uri="{FF2B5EF4-FFF2-40B4-BE49-F238E27FC236}">
                <a16:creationId xmlns:a16="http://schemas.microsoft.com/office/drawing/2014/main" id="{4FEFD22A-F928-9D57-9E50-2404E6AB3D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2118328"/>
              </p:ext>
            </p:extLst>
          </p:nvPr>
        </p:nvGraphicFramePr>
        <p:xfrm>
          <a:off x="426517" y="7498790"/>
          <a:ext cx="6757545" cy="21245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2515">
                  <a:extLst>
                    <a:ext uri="{9D8B030D-6E8A-4147-A177-3AD203B41FA5}">
                      <a16:colId xmlns:a16="http://schemas.microsoft.com/office/drawing/2014/main" val="4002524280"/>
                    </a:ext>
                  </a:extLst>
                </a:gridCol>
                <a:gridCol w="2252515">
                  <a:extLst>
                    <a:ext uri="{9D8B030D-6E8A-4147-A177-3AD203B41FA5}">
                      <a16:colId xmlns:a16="http://schemas.microsoft.com/office/drawing/2014/main" val="2083367693"/>
                    </a:ext>
                  </a:extLst>
                </a:gridCol>
                <a:gridCol w="2252515">
                  <a:extLst>
                    <a:ext uri="{9D8B030D-6E8A-4147-A177-3AD203B41FA5}">
                      <a16:colId xmlns:a16="http://schemas.microsoft.com/office/drawing/2014/main" val="414199907"/>
                    </a:ext>
                  </a:extLst>
                </a:gridCol>
              </a:tblGrid>
              <a:tr h="295727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900" b="0" spc="5" dirty="0">
                          <a:solidFill>
                            <a:schemeClr val="bg1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Descripción del acuerdo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1D3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900" b="0" spc="5" dirty="0">
                          <a:solidFill>
                            <a:schemeClr val="bg1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Responsable del acuerdo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1D3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900" b="0" spc="5" dirty="0">
                          <a:solidFill>
                            <a:schemeClr val="bg1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Fecha de compromiso 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1D3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1041587"/>
                  </a:ext>
                </a:extLst>
              </a:tr>
              <a:tr h="295727"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1311545"/>
                  </a:ext>
                </a:extLst>
              </a:tr>
              <a:tr h="295727"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8637170"/>
                  </a:ext>
                </a:extLst>
              </a:tr>
              <a:tr h="295727"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8463320"/>
                  </a:ext>
                </a:extLst>
              </a:tr>
              <a:tr h="295727"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7515734"/>
                  </a:ext>
                </a:extLst>
              </a:tr>
              <a:tr h="295727"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47079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7216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8">
            <a:extLst>
              <a:ext uri="{FF2B5EF4-FFF2-40B4-BE49-F238E27FC236}">
                <a16:creationId xmlns:a16="http://schemas.microsoft.com/office/drawing/2014/main" id="{7BB25CA2-A755-D3C8-6694-1C6A1819D0B3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443115" y="9677400"/>
            <a:ext cx="7015482" cy="1087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865"/>
              </a:lnSpc>
            </a:pPr>
            <a:r>
              <a:rPr sz="600" spc="-5" dirty="0">
                <a:latin typeface="Montserrat" panose="00000500000000000000" pitchFamily="2" charset="0"/>
              </a:rPr>
              <a:t>“Este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dirty="0">
                <a:latin typeface="Montserrat" panose="00000500000000000000" pitchFamily="2" charset="0"/>
              </a:rPr>
              <a:t>programa</a:t>
            </a:r>
            <a:r>
              <a:rPr sz="600" spc="10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es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público,</a:t>
            </a:r>
            <a:r>
              <a:rPr sz="600" spc="1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ajeno</a:t>
            </a:r>
            <a:r>
              <a:rPr sz="600" dirty="0">
                <a:latin typeface="Montserrat" panose="00000500000000000000" pitchFamily="2" charset="0"/>
              </a:rPr>
              <a:t> a</a:t>
            </a:r>
            <a:r>
              <a:rPr sz="600" spc="1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cualquier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partido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político.</a:t>
            </a:r>
            <a:r>
              <a:rPr sz="600" spc="1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Queda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prohibido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el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uso</a:t>
            </a:r>
            <a:r>
              <a:rPr sz="600" spc="1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para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fines</a:t>
            </a:r>
            <a:r>
              <a:rPr sz="600" spc="10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distintos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dirty="0">
                <a:latin typeface="Montserrat" panose="00000500000000000000" pitchFamily="2" charset="0"/>
              </a:rPr>
              <a:t>a</a:t>
            </a:r>
            <a:r>
              <a:rPr sz="600" spc="20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los</a:t>
            </a:r>
            <a:r>
              <a:rPr sz="600" spc="10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establecidos</a:t>
            </a:r>
            <a:r>
              <a:rPr sz="600" spc="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en</a:t>
            </a:r>
            <a:r>
              <a:rPr sz="600" spc="10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el</a:t>
            </a:r>
            <a:r>
              <a:rPr sz="600" spc="15" dirty="0">
                <a:latin typeface="Montserrat" panose="00000500000000000000" pitchFamily="2" charset="0"/>
              </a:rPr>
              <a:t> </a:t>
            </a:r>
            <a:r>
              <a:rPr sz="600" spc="-5" dirty="0">
                <a:latin typeface="Montserrat" panose="00000500000000000000" pitchFamily="2" charset="0"/>
              </a:rPr>
              <a:t>programa”.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0ABBD1C5-2BA1-0129-0661-6F9113B0F3A2}"/>
              </a:ext>
            </a:extLst>
          </p:cNvPr>
          <p:cNvSpPr/>
          <p:nvPr/>
        </p:nvSpPr>
        <p:spPr>
          <a:xfrm>
            <a:off x="228600" y="251041"/>
            <a:ext cx="7315200" cy="672294"/>
          </a:xfrm>
          <a:prstGeom prst="roundRect">
            <a:avLst/>
          </a:prstGeom>
          <a:solidFill>
            <a:srgbClr val="A41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1" name="Imagen 10" descr="SEP | SIGED">
            <a:extLst>
              <a:ext uri="{FF2B5EF4-FFF2-40B4-BE49-F238E27FC236}">
                <a16:creationId xmlns:a16="http://schemas.microsoft.com/office/drawing/2014/main" id="{EE4AE8C1-496B-87C2-245D-20D2D32B77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58105"/>
            <a:ext cx="1840808" cy="447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19EACC9B-CB75-7A49-8B3A-E4C3A629047A}"/>
              </a:ext>
            </a:extLst>
          </p:cNvPr>
          <p:cNvSpPr txBox="1"/>
          <p:nvPr/>
        </p:nvSpPr>
        <p:spPr>
          <a:xfrm>
            <a:off x="443115" y="3427591"/>
            <a:ext cx="5509903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spcBef>
                <a:spcPts val="1500"/>
              </a:spcBef>
            </a:pPr>
            <a:r>
              <a:rPr lang="es-MX" sz="1050" b="1" dirty="0">
                <a:solidFill>
                  <a:srgbClr val="A41D3D"/>
                </a:solidFill>
                <a:latin typeface="Montserrat" panose="00000500000000000000" pitchFamily="2" charset="0"/>
              </a:rPr>
              <a:t>Servidor público que emite la constancia de registro: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4354868-B9CE-04EA-C8F9-7FD6F370B90C}"/>
              </a:ext>
            </a:extLst>
          </p:cNvPr>
          <p:cNvSpPr txBox="1"/>
          <p:nvPr/>
        </p:nvSpPr>
        <p:spPr>
          <a:xfrm>
            <a:off x="4027469" y="406991"/>
            <a:ext cx="388876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050" i="0" dirty="0">
                <a:solidFill>
                  <a:schemeClr val="bg1"/>
                </a:solidFill>
                <a:effectLst/>
                <a:latin typeface="Montserrat" panose="00000500000000000000" pitchFamily="2" charset="0"/>
              </a:rPr>
              <a:t>Subsecretaría de Educación Superior 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6DD37A5C-72F9-4F3B-7F61-6BEB10D882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5615814"/>
              </p:ext>
            </p:extLst>
          </p:nvPr>
        </p:nvGraphicFramePr>
        <p:xfrm>
          <a:off x="539301" y="3955756"/>
          <a:ext cx="6838312" cy="193413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66666">
                  <a:extLst>
                    <a:ext uri="{9D8B030D-6E8A-4147-A177-3AD203B41FA5}">
                      <a16:colId xmlns:a16="http://schemas.microsoft.com/office/drawing/2014/main" val="862288612"/>
                    </a:ext>
                  </a:extLst>
                </a:gridCol>
                <a:gridCol w="4871646">
                  <a:extLst>
                    <a:ext uri="{9D8B030D-6E8A-4147-A177-3AD203B41FA5}">
                      <a16:colId xmlns:a16="http://schemas.microsoft.com/office/drawing/2014/main" val="1124746852"/>
                    </a:ext>
                  </a:extLst>
                </a:gridCol>
              </a:tblGrid>
              <a:tr h="378028">
                <a:tc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lang="es-MX"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Nombre:</a:t>
                      </a: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s-MX"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1465250"/>
                  </a:ext>
                </a:extLst>
              </a:tr>
              <a:tr h="205504">
                <a:tc gridSpan="2">
                  <a:txBody>
                    <a:bodyPr/>
                    <a:lstStyle/>
                    <a:p>
                      <a:pPr marL="215265" indent="-171450" algn="ctr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lang="es-MX" sz="1000" b="0" dirty="0">
                          <a:solidFill>
                            <a:schemeClr val="bg1"/>
                          </a:solidFill>
                          <a:latin typeface="Montserrat" panose="00000500000000000000" pitchFamily="2" charset="0"/>
                          <a:cs typeface="Verdana"/>
                        </a:rPr>
                        <a:t>Firma </a:t>
                      </a:r>
                      <a:endParaRPr sz="1000" b="0" dirty="0">
                        <a:solidFill>
                          <a:schemeClr val="bg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rgbClr val="A41D3D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1D3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1006010"/>
                  </a:ext>
                </a:extLst>
              </a:tr>
              <a:tr h="700635">
                <a:tc gridSpan="2">
                  <a:txBody>
                    <a:bodyPr/>
                    <a:lstStyle/>
                    <a:p>
                      <a:pPr marL="43815" indent="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None/>
                      </a:pPr>
                      <a:endParaRPr lang="es-MX"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  <a:p>
                      <a:pPr marL="43815" indent="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None/>
                      </a:pP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5795263"/>
                  </a:ext>
                </a:extLst>
              </a:tr>
              <a:tr h="205504">
                <a:tc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lang="es-MX"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Cargo del servidor público:</a:t>
                      </a:r>
                    </a:p>
                  </a:txBody>
                  <a:tcPr marL="0" marR="0" marT="635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>
                      <a:solidFill>
                        <a:srgbClr val="D0CECE"/>
                      </a:solidFill>
                      <a:prstDash val="soli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3815" indent="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None/>
                      </a:pPr>
                      <a:endParaRPr sz="1000" b="0" spc="-5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4273087"/>
                  </a:ext>
                </a:extLst>
              </a:tr>
              <a:tr h="205504">
                <a:tc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lang="es-MX"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Teléfono:</a:t>
                      </a:r>
                      <a:endParaRPr sz="1000" b="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cs typeface="Verdana"/>
                      </a:endParaRPr>
                    </a:p>
                  </a:txBody>
                  <a:tcPr marL="0" marR="0" marT="635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endParaRPr sz="1000" b="0" spc="-50" dirty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1055156"/>
                  </a:ext>
                </a:extLst>
              </a:tr>
              <a:tr h="205504">
                <a:tc>
                  <a:txBody>
                    <a:bodyPr/>
                    <a:lstStyle/>
                    <a:p>
                      <a:pPr marL="215265" indent="-17145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A41D3D"/>
                        </a:buClr>
                        <a:buSzPct val="150000"/>
                        <a:buFont typeface="Wingdings" panose="05000000000000000000" pitchFamily="2" charset="2"/>
                        <a:buChar char="§"/>
                      </a:pPr>
                      <a:r>
                        <a:rPr sz="1000" b="0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Corr</a:t>
                      </a:r>
                      <a:r>
                        <a:rPr sz="1000" b="0" spc="5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e</a:t>
                      </a:r>
                      <a:r>
                        <a:rPr sz="1000" b="0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o</a:t>
                      </a:r>
                      <a:r>
                        <a:rPr sz="1000" b="0" spc="-6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 </a:t>
                      </a:r>
                      <a:r>
                        <a:rPr lang="es-MX" sz="1000" b="0" spc="-6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e</a:t>
                      </a:r>
                      <a:r>
                        <a:rPr sz="1000" b="0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l</a:t>
                      </a:r>
                      <a:r>
                        <a:rPr sz="1000" b="0" spc="-5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e</a:t>
                      </a:r>
                      <a:r>
                        <a:rPr sz="1000" b="0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ct</a:t>
                      </a:r>
                      <a:r>
                        <a:rPr sz="1000" b="0" spc="10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r</a:t>
                      </a:r>
                      <a:r>
                        <a:rPr sz="1000" b="0" spc="-5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ó</a:t>
                      </a:r>
                      <a:r>
                        <a:rPr sz="1000" b="0" spc="5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n</a:t>
                      </a:r>
                      <a:r>
                        <a:rPr sz="1000" b="0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ic</a:t>
                      </a:r>
                      <a:r>
                        <a:rPr sz="1000" b="0" spc="-5" dirty="0" err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o</a:t>
                      </a:r>
                      <a:r>
                        <a:rPr sz="1000" b="0" dirty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cs typeface="Verdana"/>
                        </a:rPr>
                        <a:t>:</a:t>
                      </a:r>
                    </a:p>
                  </a:txBody>
                  <a:tcPr marL="0" marR="0" marT="635" marB="0" anchor="ctr">
                    <a:lnL w="6350">
                      <a:solidFill>
                        <a:srgbClr val="D0CECE"/>
                      </a:solidFill>
                      <a:prstDash val="solid"/>
                    </a:lnL>
                    <a:lnR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b="0" dirty="0">
                        <a:latin typeface="Montserrat" panose="00000500000000000000" pitchFamily="2" charset="0"/>
                        <a:cs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D0CECE"/>
                      </a:solidFill>
                      <a:prstDash val="solid"/>
                    </a:lnR>
                    <a:lnT w="635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D0CEC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2905978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1C2BF7A4-20F3-E7A0-0970-048C464532E4}"/>
              </a:ext>
            </a:extLst>
          </p:cNvPr>
          <p:cNvSpPr txBox="1"/>
          <p:nvPr/>
        </p:nvSpPr>
        <p:spPr>
          <a:xfrm>
            <a:off x="5444547" y="609600"/>
            <a:ext cx="19330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800" b="1" dirty="0">
                <a:solidFill>
                  <a:schemeClr val="bg1"/>
                </a:solidFill>
                <a:latin typeface="Montserrat" panose="00000500000000000000" pitchFamily="2" charset="0"/>
              </a:rPr>
              <a:t>ANEXO V - Ejercicio Fiscal 2023</a:t>
            </a:r>
          </a:p>
        </p:txBody>
      </p:sp>
      <p:graphicFrame>
        <p:nvGraphicFramePr>
          <p:cNvPr id="9" name="Tabla 6">
            <a:extLst>
              <a:ext uri="{FF2B5EF4-FFF2-40B4-BE49-F238E27FC236}">
                <a16:creationId xmlns:a16="http://schemas.microsoft.com/office/drawing/2014/main" id="{A03D6918-22D2-884D-F6AC-1D2528CD1A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6168976"/>
              </p:ext>
            </p:extLst>
          </p:nvPr>
        </p:nvGraphicFramePr>
        <p:xfrm>
          <a:off x="516763" y="1324542"/>
          <a:ext cx="6757545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2515">
                  <a:extLst>
                    <a:ext uri="{9D8B030D-6E8A-4147-A177-3AD203B41FA5}">
                      <a16:colId xmlns:a16="http://schemas.microsoft.com/office/drawing/2014/main" val="4002524280"/>
                    </a:ext>
                  </a:extLst>
                </a:gridCol>
                <a:gridCol w="2252515">
                  <a:extLst>
                    <a:ext uri="{9D8B030D-6E8A-4147-A177-3AD203B41FA5}">
                      <a16:colId xmlns:a16="http://schemas.microsoft.com/office/drawing/2014/main" val="2083367693"/>
                    </a:ext>
                  </a:extLst>
                </a:gridCol>
                <a:gridCol w="2252515">
                  <a:extLst>
                    <a:ext uri="{9D8B030D-6E8A-4147-A177-3AD203B41FA5}">
                      <a16:colId xmlns:a16="http://schemas.microsoft.com/office/drawing/2014/main" val="414199907"/>
                    </a:ext>
                  </a:extLst>
                </a:gridCol>
              </a:tblGrid>
              <a:tr h="295727"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1311545"/>
                  </a:ext>
                </a:extLst>
              </a:tr>
              <a:tr h="295727"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8637170"/>
                  </a:ext>
                </a:extLst>
              </a:tr>
              <a:tr h="295727"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8463320"/>
                  </a:ext>
                </a:extLst>
              </a:tr>
              <a:tr h="295727"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7515734"/>
                  </a:ext>
                </a:extLst>
              </a:tr>
              <a:tr h="295727">
                <a:tc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47079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751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375</TotalTime>
  <Words>252</Words>
  <Application>Microsoft Office PowerPoint</Application>
  <PresentationFormat>Personalizado</PresentationFormat>
  <Paragraphs>46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Calibri</vt:lpstr>
      <vt:lpstr>Montserrat</vt:lpstr>
      <vt:lpstr>Wingdings</vt:lpstr>
      <vt:lpstr>Office Theme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Ryzen 5</dc:creator>
  <cp:lastModifiedBy>Carmen García</cp:lastModifiedBy>
  <cp:revision>33</cp:revision>
  <dcterms:created xsi:type="dcterms:W3CDTF">2023-05-17T23:40:24Z</dcterms:created>
  <dcterms:modified xsi:type="dcterms:W3CDTF">2023-07-19T19:58:07Z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2023-02-17T00:00:00Z</vt:filetime>
  </property>
  <property fmtid="{D5CDD505-2E9C-101B-9397-08002B2CF9AE}" pid="3" name="Creator">
    <vt:lpwstr>Microsoft® Word para Microsoft 365</vt:lpwstr>
  </property>
  <property fmtid="{D5CDD505-2E9C-101B-9397-08002B2CF9AE}" pid="4" name="LastSaved">
    <vt:filetime>2023-05-17T00:00:00Z</vt:filetime>
  </property>
</Properties>
</file>